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2" r:id="rId5"/>
    <p:sldId id="259" r:id="rId6"/>
    <p:sldId id="263" r:id="rId7"/>
    <p:sldId id="264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33476713-B8E2-E4E3-CCD4-B7613A739878}" name="Brian Ortiz" initials="BO" userId="S::Brian_Ortiz@vtb.uscourts.gov::6be847ae-213d-4d07-a2d4-74330af4a96b" providerId="AD"/>
  <p188:author id="{BFC55A83-2E63-6A9A-7B95-7DD86EAF3F29}" name="Margaret Shugart" initials="MS" userId="S::Margaret@cvglaw.onmicrosoft.com::2a68be5e-0bcf-45f0-9c04-209af78ce517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26" y="3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8/10/relationships/authors" Target="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85F36-334D-4E33-B417-610AC56711BE}" type="datetimeFigureOut">
              <a:rPr lang="en-US" smtClean="0"/>
              <a:t>3/31/2023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05307-FBB2-4CA0-9828-C098B309B0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4500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85F36-334D-4E33-B417-610AC56711BE}" type="datetimeFigureOut">
              <a:rPr lang="en-US" smtClean="0"/>
              <a:t>3/31/2023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05307-FBB2-4CA0-9828-C098B309B0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62951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85F36-334D-4E33-B417-610AC56711BE}" type="datetimeFigureOut">
              <a:rPr lang="en-US" smtClean="0"/>
              <a:t>3/31/2023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05307-FBB2-4CA0-9828-C098B309B0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4444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85F36-334D-4E33-B417-610AC56711BE}" type="datetimeFigureOut">
              <a:rPr lang="en-US" smtClean="0"/>
              <a:t>3/31/2023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05307-FBB2-4CA0-9828-C098B309B002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183411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85F36-334D-4E33-B417-610AC56711BE}" type="datetimeFigureOut">
              <a:rPr lang="en-US" smtClean="0"/>
              <a:t>3/31/2023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05307-FBB2-4CA0-9828-C098B309B0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9885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85F36-334D-4E33-B417-610AC56711BE}" type="datetimeFigureOut">
              <a:rPr lang="en-US" smtClean="0"/>
              <a:t>3/31/2023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05307-FBB2-4CA0-9828-C098B309B0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05906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85F36-334D-4E33-B417-610AC56711BE}" type="datetimeFigureOut">
              <a:rPr lang="en-US" smtClean="0"/>
              <a:t>3/31/2023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05307-FBB2-4CA0-9828-C098B309B0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3864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85F36-334D-4E33-B417-610AC56711BE}" type="datetimeFigureOut">
              <a:rPr lang="en-US" smtClean="0"/>
              <a:t>3/31/2023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05307-FBB2-4CA0-9828-C098B309B0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830494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85F36-334D-4E33-B417-610AC56711BE}" type="datetimeFigureOut">
              <a:rPr lang="en-US" smtClean="0"/>
              <a:t>3/31/2023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05307-FBB2-4CA0-9828-C098B309B0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548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85F36-334D-4E33-B417-610AC56711BE}" type="datetimeFigureOut">
              <a:rPr lang="en-US" smtClean="0"/>
              <a:t>3/31/2023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05307-FBB2-4CA0-9828-C098B309B0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3055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85F36-334D-4E33-B417-610AC56711BE}" type="datetimeFigureOut">
              <a:rPr lang="en-US" smtClean="0"/>
              <a:t>3/31/2023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05307-FBB2-4CA0-9828-C098B309B0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18136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85F36-334D-4E33-B417-610AC56711BE}" type="datetimeFigureOut">
              <a:rPr lang="en-US" smtClean="0"/>
              <a:t>3/31/2023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05307-FBB2-4CA0-9828-C098B309B0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02516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85F36-334D-4E33-B417-610AC56711BE}" type="datetimeFigureOut">
              <a:rPr lang="en-US" smtClean="0"/>
              <a:t>3/31/2023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05307-FBB2-4CA0-9828-C098B309B0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23315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85F36-334D-4E33-B417-610AC56711BE}" type="datetimeFigureOut">
              <a:rPr lang="en-US" smtClean="0"/>
              <a:t>3/31/2023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05307-FBB2-4CA0-9828-C098B309B0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2677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85F36-334D-4E33-B417-610AC56711BE}" type="datetimeFigureOut">
              <a:rPr lang="en-US" smtClean="0"/>
              <a:t>3/31/2023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05307-FBB2-4CA0-9828-C098B309B0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70760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85F36-334D-4E33-B417-610AC56711BE}" type="datetimeFigureOut">
              <a:rPr lang="en-US" smtClean="0"/>
              <a:t>3/31/2023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05307-FBB2-4CA0-9828-C098B309B0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69268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85F36-334D-4E33-B417-610AC56711BE}" type="datetimeFigureOut">
              <a:rPr lang="en-US" smtClean="0"/>
              <a:t>3/31/2023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05307-FBB2-4CA0-9828-C098B309B0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1784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A8185F36-334D-4E33-B417-610AC56711BE}" type="datetimeFigureOut">
              <a:rPr lang="en-US" smtClean="0"/>
              <a:t>3/31/2023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A05307-FBB2-4CA0-9828-C098B309B0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02369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aw.cornell.edu/uscode/text/11/1141" TargetMode="External"/><Relationship Id="rId2" Type="http://schemas.openxmlformats.org/officeDocument/2006/relationships/hyperlink" Target="https://www.law.cornell.edu/uscode/text/11/727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law.cornell.edu/uscode/text/11/523#fn002026" TargetMode="External"/><Relationship Id="rId4" Type="http://schemas.openxmlformats.org/officeDocument/2006/relationships/hyperlink" Target="https://www.law.cornell.edu/uscode/text/11/1192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018530-BF3C-403F-AAA9-F9FBED015DD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i="1" dirty="0"/>
              <a:t>Bartenwerfer v. Buckley </a:t>
            </a:r>
            <a:br>
              <a:rPr lang="en-US" dirty="0"/>
            </a:b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EBEBEB"/>
                </a:solidFill>
                <a:effectLst/>
                <a:uLnTx/>
                <a:uFillTx/>
                <a:latin typeface="Century Gothic" panose="020B0502020202020204"/>
                <a:ea typeface="+mj-ea"/>
                <a:cs typeface="+mj-cs"/>
              </a:rPr>
              <a:t>598 US _ (2023)</a:t>
            </a:r>
            <a:b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EBEBEB"/>
                </a:solidFill>
                <a:effectLst/>
                <a:uLnTx/>
                <a:uFillTx/>
                <a:latin typeface="Century Gothic" panose="020B0502020202020204"/>
                <a:ea typeface="+mj-ea"/>
                <a:cs typeface="+mj-cs"/>
              </a:rPr>
            </a:b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EBEBEB"/>
                </a:solidFill>
                <a:effectLst/>
                <a:uLnTx/>
                <a:uFillTx/>
                <a:latin typeface="Century Gothic" panose="020B0502020202020204"/>
                <a:ea typeface="+mj-ea"/>
                <a:cs typeface="+mj-cs"/>
              </a:rPr>
              <a:t>DOCKET NO. 21-908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20B0330-2BE2-406E-BC72-AF4045DCFEF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62C550F-EC15-44C9-A700-72A06613CA3B}"/>
              </a:ext>
            </a:extLst>
          </p:cNvPr>
          <p:cNvSpPr txBox="1"/>
          <p:nvPr/>
        </p:nvSpPr>
        <p:spPr>
          <a:xfrm>
            <a:off x="3914775" y="5486400"/>
            <a:ext cx="4191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April 7, 2023 Bankruptcy Bench Bar</a:t>
            </a:r>
          </a:p>
        </p:txBody>
      </p:sp>
    </p:spTree>
    <p:extLst>
      <p:ext uri="{BB962C8B-B14F-4D97-AF65-F5344CB8AC3E}">
        <p14:creationId xmlns:p14="http://schemas.microsoft.com/office/powerpoint/2010/main" val="20481576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08CE4F-014A-4566-A38C-26AC11F0B8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 / Facts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CB02D9-1A10-4505-932C-B8F7B38A26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Bartenwerfers formed a legal partnership to undergo the repairs. Husband David made important decisions; Wife Kate was mostly unaware</a:t>
            </a:r>
          </a:p>
          <a:p>
            <a:r>
              <a:rPr lang="en-US" sz="2400" dirty="0"/>
              <a:t>Purchaser, Mr. Buckley, discovered defects after buying and sued Bartenwerfers</a:t>
            </a:r>
          </a:p>
          <a:p>
            <a:pPr lvl="1"/>
            <a:r>
              <a:rPr lang="en-US" sz="2000" dirty="0"/>
              <a:t>State Court Jury awarded damages for Buckley</a:t>
            </a:r>
          </a:p>
          <a:p>
            <a:r>
              <a:rPr lang="en-US" sz="2400" dirty="0"/>
              <a:t>Bartenwerfers filed for bankruptcy</a:t>
            </a:r>
          </a:p>
          <a:p>
            <a:pPr lvl="1"/>
            <a:r>
              <a:rPr lang="en-US" sz="2000" dirty="0"/>
              <a:t>Buckley filed AP - arguing that the state-court judgment could </a:t>
            </a:r>
            <a:r>
              <a:rPr lang="en-US" sz="2000" b="1" u="sng" dirty="0"/>
              <a:t>not</a:t>
            </a:r>
            <a:r>
              <a:rPr lang="en-US" sz="2000" dirty="0"/>
              <a:t> be discharged in bankruptcy because the debt was obtained through fraud</a:t>
            </a:r>
          </a:p>
        </p:txBody>
      </p:sp>
    </p:spTree>
    <p:extLst>
      <p:ext uri="{BB962C8B-B14F-4D97-AF65-F5344CB8AC3E}">
        <p14:creationId xmlns:p14="http://schemas.microsoft.com/office/powerpoint/2010/main" val="2077330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AEA826-FC0A-4D33-B8F0-1B75727E31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052232"/>
          </a:xfrm>
        </p:spPr>
        <p:txBody>
          <a:bodyPr/>
          <a:lstStyle/>
          <a:p>
            <a:r>
              <a:rPr lang="en-US" dirty="0"/>
              <a:t>Posture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5F125B-B23F-4DA7-8DBA-570C10F5B4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4293" y="1853247"/>
            <a:ext cx="8946541" cy="4633277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/>
              <a:t>Bankruptcy Court agreed with Buckley </a:t>
            </a:r>
          </a:p>
          <a:p>
            <a:pPr lvl="1"/>
            <a:r>
              <a:rPr lang="en-US" dirty="0"/>
              <a:t>Found Bartenwerfers </a:t>
            </a:r>
            <a:r>
              <a:rPr lang="en-US" b="1" u="sng" dirty="0"/>
              <a:t>intended to deceive Buckley</a:t>
            </a:r>
            <a:r>
              <a:rPr lang="en-US" dirty="0"/>
              <a:t>, </a:t>
            </a:r>
          </a:p>
          <a:p>
            <a:pPr lvl="2"/>
            <a:r>
              <a:rPr lang="en-US" sz="1800" dirty="0"/>
              <a:t>Mr. Bartenwerfer had actual knowledge of the factual misrepresentations, </a:t>
            </a:r>
          </a:p>
          <a:p>
            <a:pPr lvl="1"/>
            <a:r>
              <a:rPr lang="en-US" dirty="0"/>
              <a:t>Partnership relationship and imputation of fraud.</a:t>
            </a:r>
          </a:p>
          <a:p>
            <a:r>
              <a:rPr lang="en-US" sz="2800" dirty="0"/>
              <a:t>Ninth Circuit Bankruptcy Appellate Panel - Remand</a:t>
            </a:r>
          </a:p>
          <a:p>
            <a:pPr lvl="1"/>
            <a:r>
              <a:rPr lang="en-US" dirty="0">
                <a:latin typeface="Segoe UI" panose="020B0502040204020203" pitchFamily="34" charset="0"/>
              </a:rPr>
              <a:t>I</a:t>
            </a:r>
            <a:r>
              <a:rPr lang="en-US" dirty="0">
                <a:effectLst/>
                <a:latin typeface="Segoe UI" panose="020B0502040204020203" pitchFamily="34" charset="0"/>
              </a:rPr>
              <a:t>nstructing court to determine whether Kate knew or had reason to know of the fraud</a:t>
            </a:r>
            <a:endParaRPr lang="en-US" dirty="0">
              <a:effectLst/>
              <a:latin typeface="Arial" panose="020B0604020202020204" pitchFamily="34" charset="0"/>
            </a:endParaRPr>
          </a:p>
          <a:p>
            <a:r>
              <a:rPr lang="en-US" sz="2800" dirty="0"/>
              <a:t>The U.S. Court of Appeals for the Ninth Circuit </a:t>
            </a:r>
          </a:p>
          <a:p>
            <a:pPr lvl="1"/>
            <a:r>
              <a:rPr lang="en-US" dirty="0"/>
              <a:t>reversed and remanded, concluding that the bankruptcy court applied the incorrect legal standard for imputed liability in a partnership relationship.</a:t>
            </a:r>
          </a:p>
          <a:p>
            <a:pPr lvl="1"/>
            <a:r>
              <a:rPr lang="en-US" b="0" dirty="0">
                <a:effectLst/>
                <a:latin typeface="inherit"/>
              </a:rPr>
              <a:t>is whether the fraud was performed “on behalf of the </a:t>
            </a:r>
            <a:r>
              <a:rPr lang="en-US" b="1" u="sng" dirty="0">
                <a:effectLst/>
                <a:latin typeface="inherit"/>
              </a:rPr>
              <a:t>partnership</a:t>
            </a:r>
            <a:r>
              <a:rPr lang="en-US" b="0" dirty="0">
                <a:effectLst/>
                <a:latin typeface="inherit"/>
              </a:rPr>
              <a:t> and in the </a:t>
            </a:r>
            <a:r>
              <a:rPr lang="en-US" b="1" u="sng" dirty="0">
                <a:effectLst/>
                <a:latin typeface="inherit"/>
              </a:rPr>
              <a:t>ordinary course of business of the partnership</a:t>
            </a:r>
            <a:r>
              <a:rPr lang="en-US" b="0" dirty="0">
                <a:effectLst/>
                <a:latin typeface="inherit"/>
              </a:rPr>
              <a:t>.”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12311348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9000"/>
                <a:hueMod val="108000"/>
                <a:satMod val="164000"/>
                <a:lumMod val="74000"/>
              </a:schemeClr>
              <a:schemeClr val="bg2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1" name="Picture 1030">
            <a:extLst>
              <a:ext uri="{FF2B5EF4-FFF2-40B4-BE49-F238E27FC236}">
                <a16:creationId xmlns:a16="http://schemas.microsoft.com/office/drawing/2014/main" id="{5B89E5C5-A037-45B3-9D37-3658914D47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1033" name="Picture 1032">
            <a:extLst>
              <a:ext uri="{FF2B5EF4-FFF2-40B4-BE49-F238E27FC236}">
                <a16:creationId xmlns:a16="http://schemas.microsoft.com/office/drawing/2014/main" id="{5ACB93B0-521E-443D-9750-AFCFDDB3E8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035" name="Oval 1034">
            <a:extLst>
              <a:ext uri="{FF2B5EF4-FFF2-40B4-BE49-F238E27FC236}">
                <a16:creationId xmlns:a16="http://schemas.microsoft.com/office/drawing/2014/main" id="{DA1DAC79-DDBA-4382-9D43-6E5F685BE5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05878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1037" name="Picture 1036">
            <a:extLst>
              <a:ext uri="{FF2B5EF4-FFF2-40B4-BE49-F238E27FC236}">
                <a16:creationId xmlns:a16="http://schemas.microsoft.com/office/drawing/2014/main" id="{E0880F10-995F-4F01-A83B-7ECDB7BE79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39" name="Picture 1038">
            <a:extLst>
              <a:ext uri="{FF2B5EF4-FFF2-40B4-BE49-F238E27FC236}">
                <a16:creationId xmlns:a16="http://schemas.microsoft.com/office/drawing/2014/main" id="{A2D49266-1F08-40F2-B0E1-1D919DCB57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041" name="Rectangle 1040">
            <a:extLst>
              <a:ext uri="{FF2B5EF4-FFF2-40B4-BE49-F238E27FC236}">
                <a16:creationId xmlns:a16="http://schemas.microsoft.com/office/drawing/2014/main" id="{6AACA73D-178F-4CFC-99E3-9F4FCBBDBA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43" name="Rectangle 1042">
            <a:extLst>
              <a:ext uri="{FF2B5EF4-FFF2-40B4-BE49-F238E27FC236}">
                <a16:creationId xmlns:a16="http://schemas.microsoft.com/office/drawing/2014/main" id="{D3031615-4E70-4AA1-B27C-F56E25379C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5" name="Rectangle 1044">
            <a:extLst>
              <a:ext uri="{FF2B5EF4-FFF2-40B4-BE49-F238E27FC236}">
                <a16:creationId xmlns:a16="http://schemas.microsoft.com/office/drawing/2014/main" id="{32386D96-DF72-4275-B766-E00CBBFB0F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1030" name="Picture 6">
            <a:extLst>
              <a:ext uri="{FF2B5EF4-FFF2-40B4-BE49-F238E27FC236}">
                <a16:creationId xmlns:a16="http://schemas.microsoft.com/office/drawing/2014/main" id="{4D16972B-6808-4BD0-8EEC-9D825D1CB1C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265" r="14998"/>
          <a:stretch/>
        </p:blipFill>
        <p:spPr bwMode="auto">
          <a:xfrm>
            <a:off x="973534" y="435925"/>
            <a:ext cx="10235487" cy="59861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501140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AB0234-9CFB-4508-9E36-72C09D7BA2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SCOTUS Issue &amp; Holding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186446-1FB4-43A8-8860-9E2CC7B3E8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b="0" i="0" dirty="0">
                <a:effectLst/>
                <a:latin typeface="+mn-lt"/>
                <a:cs typeface="Times New Roman" panose="02020603050405020304" pitchFamily="18" charset="0"/>
              </a:rPr>
              <a:t>Issue </a:t>
            </a:r>
          </a:p>
          <a:p>
            <a:pPr lvl="1"/>
            <a:r>
              <a:rPr lang="en-US" sz="2400" b="0" i="0" dirty="0">
                <a:effectLst/>
                <a:latin typeface="+mn-lt"/>
                <a:cs typeface="Times New Roman" panose="02020603050405020304" pitchFamily="18" charset="0"/>
              </a:rPr>
              <a:t>Can a bankruptcy debtor be held liable for another person’s fraud, even when they were not aware of the fraud?</a:t>
            </a:r>
          </a:p>
          <a:p>
            <a:r>
              <a:rPr lang="en-US" sz="2800" b="0" i="0" dirty="0">
                <a:effectLst/>
                <a:latin typeface="+mn-lt"/>
                <a:cs typeface="Times New Roman" panose="02020603050405020304" pitchFamily="18" charset="0"/>
              </a:rPr>
              <a:t>Holding </a:t>
            </a:r>
            <a:endParaRPr lang="en-US" sz="2800" dirty="0"/>
          </a:p>
          <a:p>
            <a:pPr lvl="1"/>
            <a:r>
              <a:rPr lang="en-US" sz="2400" dirty="0"/>
              <a:t>Yes, a debtor who is liable for her partner’s fraud cannot discharge that debt in bankruptcy, regardless of her own culpability.</a:t>
            </a:r>
          </a:p>
          <a:p>
            <a:pPr lvl="1"/>
            <a:r>
              <a:rPr lang="en-US" sz="2400" dirty="0"/>
              <a:t>Mrs. Bartenwerfer could not discharge her fraud/debt in bankruptcy, regardless of her culpability </a:t>
            </a:r>
          </a:p>
        </p:txBody>
      </p:sp>
    </p:spTree>
    <p:extLst>
      <p:ext uri="{BB962C8B-B14F-4D97-AF65-F5344CB8AC3E}">
        <p14:creationId xmlns:p14="http://schemas.microsoft.com/office/powerpoint/2010/main" val="18847867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5FBEF7-B91D-4BC5-B9A4-F664C216FE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Court’s Reasoning – Barrett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C97499-05E7-41C0-A23A-B7CC6850CD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400" dirty="0"/>
              <a:t>§523 (a) </a:t>
            </a:r>
            <a:r>
              <a:rPr lang="en-US" sz="2400" b="0" i="0" dirty="0">
                <a:effectLst/>
                <a:latin typeface="Open Sans" panose="020B0606030504020204" pitchFamily="34" charset="0"/>
              </a:rPr>
              <a:t>A discharge under section </a:t>
            </a:r>
            <a:r>
              <a:rPr lang="en-US" sz="2400" b="0" i="0" u="none" strike="noStrike" dirty="0">
                <a:effectLst/>
                <a:latin typeface="Open Sans" panose="020B0606030504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727</a:t>
            </a:r>
            <a:r>
              <a:rPr lang="en-US" sz="2400" b="0" i="0" dirty="0">
                <a:effectLst/>
                <a:latin typeface="Open Sans" panose="020B0606030504020204" pitchFamily="34" charset="0"/>
              </a:rPr>
              <a:t>, </a:t>
            </a:r>
            <a:r>
              <a:rPr lang="en-US" sz="2400" b="0" i="0" u="none" strike="noStrike" dirty="0">
                <a:effectLst/>
                <a:latin typeface="Open Sans" panose="020B0606030504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1141</a:t>
            </a:r>
            <a:r>
              <a:rPr lang="en-US" sz="2400" b="0" i="0" dirty="0">
                <a:effectLst/>
                <a:latin typeface="Open Sans" panose="020B0606030504020204" pitchFamily="34" charset="0"/>
              </a:rPr>
              <a:t>, </a:t>
            </a:r>
            <a:r>
              <a:rPr lang="en-US" sz="2400" b="0" i="0" u="none" strike="noStrike" dirty="0">
                <a:effectLst/>
                <a:latin typeface="Open Sans" panose="020B0606030504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1192</a:t>
            </a:r>
            <a:r>
              <a:rPr lang="en-US" sz="2400" b="0" i="0" dirty="0">
                <a:effectLst/>
                <a:latin typeface="Open Sans" panose="020B0606030504020204" pitchFamily="34" charset="0"/>
              </a:rPr>
              <a:t> </a:t>
            </a:r>
            <a:r>
              <a:rPr lang="en-US" sz="2400" b="0" i="0" u="none" strike="noStrike" dirty="0">
                <a:effectLst/>
                <a:latin typeface="Open Sans" panose="020B0606030504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[1]</a:t>
            </a:r>
            <a:r>
              <a:rPr lang="en-US" sz="2400" b="0" i="0" dirty="0">
                <a:effectLst/>
                <a:latin typeface="Open Sans" panose="020B0606030504020204" pitchFamily="34" charset="0"/>
              </a:rPr>
              <a:t> 1228(a), 1228(b), or 1328(b) of this title does not discharge an individual debtor from </a:t>
            </a:r>
            <a:r>
              <a:rPr lang="en-US" sz="2400" b="0" i="0" dirty="0">
                <a:solidFill>
                  <a:srgbClr val="FF0000"/>
                </a:solidFill>
                <a:effectLst/>
                <a:latin typeface="Open Sans" panose="020B0606030504020204" pitchFamily="34" charset="0"/>
              </a:rPr>
              <a:t>any debt—</a:t>
            </a:r>
            <a:endParaRPr lang="en-US" sz="2400" dirty="0">
              <a:solidFill>
                <a:srgbClr val="FF0000"/>
              </a:solidFill>
            </a:endParaRPr>
          </a:p>
          <a:p>
            <a:pPr lvl="1"/>
            <a:r>
              <a:rPr lang="en-US" sz="2400" dirty="0"/>
              <a:t>(2)</a:t>
            </a:r>
            <a:r>
              <a:rPr lang="en-US" sz="2400" dirty="0">
                <a:solidFill>
                  <a:srgbClr val="FF0000"/>
                </a:solidFill>
              </a:rPr>
              <a:t>for money</a:t>
            </a:r>
            <a:r>
              <a:rPr lang="en-US" sz="2400" dirty="0"/>
              <a:t>, property, services, or an extension, renewal, or refinancing of credit, </a:t>
            </a:r>
            <a:r>
              <a:rPr lang="en-US" sz="2400" dirty="0">
                <a:solidFill>
                  <a:srgbClr val="FF0000"/>
                </a:solidFill>
              </a:rPr>
              <a:t>to the extent obtained by</a:t>
            </a:r>
            <a:r>
              <a:rPr lang="en-US" sz="2400" dirty="0"/>
              <a:t>—</a:t>
            </a:r>
          </a:p>
          <a:p>
            <a:pPr lvl="2"/>
            <a:r>
              <a:rPr lang="en-US" sz="1800" dirty="0"/>
              <a:t>(A)</a:t>
            </a:r>
            <a:r>
              <a:rPr lang="en-US" sz="1800" dirty="0">
                <a:solidFill>
                  <a:srgbClr val="FF0000"/>
                </a:solidFill>
              </a:rPr>
              <a:t>false pretenses</a:t>
            </a:r>
            <a:r>
              <a:rPr lang="en-US" sz="1800" dirty="0"/>
              <a:t>, a false representation, or actual fraud, other than a statement respecting the debtor’s or an insider’s financial condition;</a:t>
            </a:r>
          </a:p>
          <a:p>
            <a:r>
              <a:rPr lang="en-US" sz="2400" b="0" i="0" u="none" strike="noStrike" baseline="0" dirty="0">
                <a:latin typeface="+mn-lt"/>
              </a:rPr>
              <a:t>“Passive voice pulls the actor off the stage.”</a:t>
            </a:r>
          </a:p>
          <a:p>
            <a:r>
              <a:rPr lang="en-US" sz="2400" dirty="0">
                <a:latin typeface="+mn-lt"/>
              </a:rPr>
              <a:t>“The fraud of one partner, we explained, is the fraud of all because ‘[e]ach partner was the agent and representative of the firm with reference to all business within the scope of the partnership.’ ”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4109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C9CF27-BAC6-46A8-9E52-03261347FA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Concurrence by Sotomayor &amp; Jackson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174193-815F-467C-8FF3-50BE213BEC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“This Court long ago confirmed that reading [referring to the Court’s reading of §523(a)(2)(A)] when it held that fraudulent debts obtained by partners are not dischargeable, </a:t>
            </a:r>
            <a:r>
              <a:rPr lang="en-US" sz="2800" i="1" dirty="0"/>
              <a:t>Strang v. </a:t>
            </a:r>
            <a:r>
              <a:rPr lang="en-US" sz="2800" i="1" dirty="0" err="1"/>
              <a:t>Bradner</a:t>
            </a:r>
            <a:r>
              <a:rPr lang="en-US" sz="2800" i="1" dirty="0"/>
              <a:t>, 114 U.S. 555, 559 – 561 (1885). </a:t>
            </a:r>
            <a:r>
              <a:rPr lang="en-US" sz="2800" dirty="0"/>
              <a:t>” </a:t>
            </a:r>
          </a:p>
          <a:p>
            <a:r>
              <a:rPr lang="en-US" sz="2800" dirty="0"/>
              <a:t>Pointed to agency relationship between the Mr. and Mrs. Bartenwerfer </a:t>
            </a:r>
          </a:p>
          <a:p>
            <a:pPr lvl="1"/>
            <a:r>
              <a:rPr lang="en-US" sz="2400" dirty="0"/>
              <a:t>Mrs. Bartenwerfer did not dispute relationship</a:t>
            </a:r>
          </a:p>
        </p:txBody>
      </p:sp>
    </p:spTree>
    <p:extLst>
      <p:ext uri="{BB962C8B-B14F-4D97-AF65-F5344CB8AC3E}">
        <p14:creationId xmlns:p14="http://schemas.microsoft.com/office/powerpoint/2010/main" val="245719305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1775</TotalTime>
  <Words>505</Words>
  <Application>Microsoft Office PowerPoint</Application>
  <PresentationFormat>Widescreen</PresentationFormat>
  <Paragraphs>36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Century Gothic</vt:lpstr>
      <vt:lpstr>inherit</vt:lpstr>
      <vt:lpstr>Open Sans</vt:lpstr>
      <vt:lpstr>Segoe UI</vt:lpstr>
      <vt:lpstr>Wingdings 3</vt:lpstr>
      <vt:lpstr>Ion</vt:lpstr>
      <vt:lpstr>Bartenwerfer v. Buckley  598 US _ (2023) DOCKET NO. 21-908</vt:lpstr>
      <vt:lpstr>Background / Facts</vt:lpstr>
      <vt:lpstr>Posture </vt:lpstr>
      <vt:lpstr>PowerPoint Presentation</vt:lpstr>
      <vt:lpstr>SCOTUS Issue &amp; Holding</vt:lpstr>
      <vt:lpstr>Court’s Reasoning – Barrett </vt:lpstr>
      <vt:lpstr>Concurrence by Sotomayor &amp; Jackson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Brian Ortiz</dc:creator>
  <cp:lastModifiedBy>Brian Ortiz</cp:lastModifiedBy>
  <cp:revision>18</cp:revision>
  <dcterms:created xsi:type="dcterms:W3CDTF">2023-03-20T15:56:12Z</dcterms:created>
  <dcterms:modified xsi:type="dcterms:W3CDTF">2023-03-31T18:40:27Z</dcterms:modified>
</cp:coreProperties>
</file>