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3476713-B8E2-E4E3-CCD4-B7613A739878}" name="Brian Ortiz" initials="BO" userId="S::Brian_Ortiz@vtb.uscourts.gov::6be847ae-213d-4d07-a2d4-74330af4a96b" providerId="AD"/>
  <p188:author id="{BFC55A83-2E63-6A9A-7B95-7DD86EAF3F29}" name="Margaret Shugart" initials="MS" userId="S::Margaret@cvglaw.onmicrosoft.com::2a68be5e-0bcf-45f0-9c04-209af78ce51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5F36-334D-4E33-B417-610AC56711B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307-FBB2-4CA0-9828-C098B309B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5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5F36-334D-4E33-B417-610AC56711B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307-FBB2-4CA0-9828-C098B309B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95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5F36-334D-4E33-B417-610AC56711B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307-FBB2-4CA0-9828-C098B309B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44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5F36-334D-4E33-B417-610AC56711B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307-FBB2-4CA0-9828-C098B309B00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8341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5F36-334D-4E33-B417-610AC56711B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307-FBB2-4CA0-9828-C098B309B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88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5F36-334D-4E33-B417-610AC56711B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307-FBB2-4CA0-9828-C098B309B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90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5F36-334D-4E33-B417-610AC56711B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307-FBB2-4CA0-9828-C098B309B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86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5F36-334D-4E33-B417-610AC56711B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307-FBB2-4CA0-9828-C098B309B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04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5F36-334D-4E33-B417-610AC56711B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307-FBB2-4CA0-9828-C098B309B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5F36-334D-4E33-B417-610AC56711B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307-FBB2-4CA0-9828-C098B309B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0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5F36-334D-4E33-B417-610AC56711B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307-FBB2-4CA0-9828-C098B309B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1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5F36-334D-4E33-B417-610AC56711B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307-FBB2-4CA0-9828-C098B309B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5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5F36-334D-4E33-B417-610AC56711B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307-FBB2-4CA0-9828-C098B309B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3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5F36-334D-4E33-B417-610AC56711B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307-FBB2-4CA0-9828-C098B309B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5F36-334D-4E33-B417-610AC56711B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307-FBB2-4CA0-9828-C098B309B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7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5F36-334D-4E33-B417-610AC56711B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307-FBB2-4CA0-9828-C098B309B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2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5F36-334D-4E33-B417-610AC56711B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5307-FBB2-4CA0-9828-C098B309B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7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8185F36-334D-4E33-B417-610AC56711B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05307-FBB2-4CA0-9828-C098B309B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236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w.cornell.edu/uscode/text/11/1141" TargetMode="External"/><Relationship Id="rId2" Type="http://schemas.openxmlformats.org/officeDocument/2006/relationships/hyperlink" Target="https://www.law.cornell.edu/uscode/text/11/72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aw.cornell.edu/uscode/text/11/523#fn002026" TargetMode="External"/><Relationship Id="rId4" Type="http://schemas.openxmlformats.org/officeDocument/2006/relationships/hyperlink" Target="https://www.law.cornell.edu/uscode/text/11/119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18530-BF3C-403F-AAA9-F9FBED015D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/>
              <a:t>Bartenwerfer v. Buckley </a:t>
            </a:r>
            <a:br>
              <a:rPr lang="en-US" dirty="0"/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598 US _ (2023)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DOCKET NO. 21-908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0B0330-2BE2-406E-BC72-AF4045DCFE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2C550F-EC15-44C9-A700-72A06613CA3B}"/>
              </a:ext>
            </a:extLst>
          </p:cNvPr>
          <p:cNvSpPr txBox="1"/>
          <p:nvPr/>
        </p:nvSpPr>
        <p:spPr>
          <a:xfrm>
            <a:off x="3914775" y="5486400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April 7, 2023 Bankruptcy Bench Bar</a:t>
            </a:r>
          </a:p>
        </p:txBody>
      </p:sp>
    </p:spTree>
    <p:extLst>
      <p:ext uri="{BB962C8B-B14F-4D97-AF65-F5344CB8AC3E}">
        <p14:creationId xmlns:p14="http://schemas.microsoft.com/office/powerpoint/2010/main" val="2048157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8CE4F-014A-4566-A38C-26AC11F0B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/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B02D9-1A10-4505-932C-B8F7B38A2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Bartenwerfers formed a legal partnership to undergo the repairs. Husband David made important decisions; Wife Kate was mostly unaware</a:t>
            </a:r>
          </a:p>
          <a:p>
            <a:r>
              <a:rPr lang="en-US" sz="2400" dirty="0"/>
              <a:t>Purchaser, Mr. Buckley, discovered defects after buying and sued Bartenwerfers</a:t>
            </a:r>
          </a:p>
          <a:p>
            <a:pPr lvl="1"/>
            <a:r>
              <a:rPr lang="en-US" sz="2000" dirty="0"/>
              <a:t>State Court Jury awarded damages for Buckley</a:t>
            </a:r>
          </a:p>
          <a:p>
            <a:r>
              <a:rPr lang="en-US" sz="2400" dirty="0"/>
              <a:t>Bartenwerfers filed for bankruptcy</a:t>
            </a:r>
          </a:p>
          <a:p>
            <a:pPr lvl="1"/>
            <a:r>
              <a:rPr lang="en-US" sz="2000" dirty="0"/>
              <a:t>Buckley filed AP - arguing that the state-court judgment could </a:t>
            </a:r>
            <a:r>
              <a:rPr lang="en-US" sz="2000" b="1" u="sng" dirty="0"/>
              <a:t>not</a:t>
            </a:r>
            <a:r>
              <a:rPr lang="en-US" sz="2000" dirty="0"/>
              <a:t> be discharged in bankruptcy because the debt was obtained through fraud</a:t>
            </a:r>
          </a:p>
        </p:txBody>
      </p:sp>
    </p:spTree>
    <p:extLst>
      <p:ext uri="{BB962C8B-B14F-4D97-AF65-F5344CB8AC3E}">
        <p14:creationId xmlns:p14="http://schemas.microsoft.com/office/powerpoint/2010/main" val="207733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EA826-FC0A-4D33-B8F0-1B75727E3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52232"/>
          </a:xfrm>
        </p:spPr>
        <p:txBody>
          <a:bodyPr/>
          <a:lstStyle/>
          <a:p>
            <a:r>
              <a:rPr lang="en-US" dirty="0"/>
              <a:t>Posture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F125B-B23F-4DA7-8DBA-570C10F5B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853247"/>
            <a:ext cx="8946541" cy="4633277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Bankruptcy Court agreed with Buckley </a:t>
            </a:r>
          </a:p>
          <a:p>
            <a:pPr lvl="1"/>
            <a:r>
              <a:rPr lang="en-US" dirty="0"/>
              <a:t>Found Bartenwerfers </a:t>
            </a:r>
            <a:r>
              <a:rPr lang="en-US" b="1" u="sng" dirty="0"/>
              <a:t>intended to deceive Buckley</a:t>
            </a:r>
            <a:r>
              <a:rPr lang="en-US" dirty="0"/>
              <a:t>, </a:t>
            </a:r>
          </a:p>
          <a:p>
            <a:pPr lvl="2"/>
            <a:r>
              <a:rPr lang="en-US" sz="1800" dirty="0"/>
              <a:t>Mr. Bartenwerfer had actual knowledge of the factual misrepresentations, </a:t>
            </a:r>
          </a:p>
          <a:p>
            <a:pPr lvl="1"/>
            <a:r>
              <a:rPr lang="en-US" dirty="0"/>
              <a:t>Partnership relationship and imputation of fraud.</a:t>
            </a:r>
          </a:p>
          <a:p>
            <a:r>
              <a:rPr lang="en-US" sz="2800" dirty="0"/>
              <a:t>Ninth Circuit Bankruptcy Appellate Panel - Remand</a:t>
            </a:r>
          </a:p>
          <a:p>
            <a:pPr lvl="1"/>
            <a:r>
              <a:rPr lang="en-US" dirty="0">
                <a:latin typeface="Segoe UI" panose="020B0502040204020203" pitchFamily="34" charset="0"/>
              </a:rPr>
              <a:t>I</a:t>
            </a:r>
            <a:r>
              <a:rPr lang="en-US" dirty="0">
                <a:effectLst/>
                <a:latin typeface="Segoe UI" panose="020B0502040204020203" pitchFamily="34" charset="0"/>
              </a:rPr>
              <a:t>nstructing court to determine whether Kate knew or had reason to know of the fraud</a:t>
            </a:r>
            <a:endParaRPr lang="en-US" dirty="0">
              <a:effectLst/>
              <a:latin typeface="Arial" panose="020B0604020202020204" pitchFamily="34" charset="0"/>
            </a:endParaRPr>
          </a:p>
          <a:p>
            <a:r>
              <a:rPr lang="en-US" sz="2800" dirty="0"/>
              <a:t>The U.S. Court of Appeals for the Ninth Circuit </a:t>
            </a:r>
          </a:p>
          <a:p>
            <a:pPr lvl="1"/>
            <a:r>
              <a:rPr lang="en-US" dirty="0"/>
              <a:t>reversed and remanded, concluding that the bankruptcy court applied the incorrect legal standard for imputed liability in a partnership relationship.</a:t>
            </a:r>
          </a:p>
          <a:p>
            <a:pPr lvl="1"/>
            <a:r>
              <a:rPr lang="en-US" b="0" dirty="0">
                <a:effectLst/>
                <a:latin typeface="inherit"/>
              </a:rPr>
              <a:t>is whether the fraud was performed “on behalf of the </a:t>
            </a:r>
            <a:r>
              <a:rPr lang="en-US" b="1" u="sng" dirty="0">
                <a:effectLst/>
                <a:latin typeface="inherit"/>
              </a:rPr>
              <a:t>partnership</a:t>
            </a:r>
            <a:r>
              <a:rPr lang="en-US" b="0" dirty="0">
                <a:effectLst/>
                <a:latin typeface="inherit"/>
              </a:rPr>
              <a:t> and in the </a:t>
            </a:r>
            <a:r>
              <a:rPr lang="en-US" b="1" u="sng" dirty="0">
                <a:effectLst/>
                <a:latin typeface="inherit"/>
              </a:rPr>
              <a:t>ordinary course of business of the partnership</a:t>
            </a:r>
            <a:r>
              <a:rPr lang="en-US" b="0" dirty="0">
                <a:effectLst/>
                <a:latin typeface="inherit"/>
              </a:rPr>
              <a:t>.”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31134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1030">
            <a:extLst>
              <a:ext uri="{FF2B5EF4-FFF2-40B4-BE49-F238E27FC236}">
                <a16:creationId xmlns:a16="http://schemas.microsoft.com/office/drawing/2014/main" id="{5B89E5C5-A037-45B3-9D37-3658914D4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33" name="Picture 1032">
            <a:extLst>
              <a:ext uri="{FF2B5EF4-FFF2-40B4-BE49-F238E27FC236}">
                <a16:creationId xmlns:a16="http://schemas.microsoft.com/office/drawing/2014/main" id="{5ACB93B0-521E-443D-9750-AFCFDDB3E8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035" name="Oval 1034">
            <a:extLst>
              <a:ext uri="{FF2B5EF4-FFF2-40B4-BE49-F238E27FC236}">
                <a16:creationId xmlns:a16="http://schemas.microsoft.com/office/drawing/2014/main" id="{DA1DAC79-DDBA-4382-9D43-6E5F685BE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5878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7" name="Picture 1036">
            <a:extLst>
              <a:ext uri="{FF2B5EF4-FFF2-40B4-BE49-F238E27FC236}">
                <a16:creationId xmlns:a16="http://schemas.microsoft.com/office/drawing/2014/main" id="{E0880F10-995F-4F01-A83B-7ECDB7BE7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39" name="Picture 1038">
            <a:extLst>
              <a:ext uri="{FF2B5EF4-FFF2-40B4-BE49-F238E27FC236}">
                <a16:creationId xmlns:a16="http://schemas.microsoft.com/office/drawing/2014/main" id="{A2D49266-1F08-40F2-B0E1-1D919DCB57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041" name="Rectangle 1040">
            <a:extLst>
              <a:ext uri="{FF2B5EF4-FFF2-40B4-BE49-F238E27FC236}">
                <a16:creationId xmlns:a16="http://schemas.microsoft.com/office/drawing/2014/main" id="{6AACA73D-178F-4CFC-99E3-9F4FCBBDB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3" name="Rectangle 1042">
            <a:extLst>
              <a:ext uri="{FF2B5EF4-FFF2-40B4-BE49-F238E27FC236}">
                <a16:creationId xmlns:a16="http://schemas.microsoft.com/office/drawing/2014/main" id="{D3031615-4E70-4AA1-B27C-F56E25379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>
            <a:extLst>
              <a:ext uri="{FF2B5EF4-FFF2-40B4-BE49-F238E27FC236}">
                <a16:creationId xmlns:a16="http://schemas.microsoft.com/office/drawing/2014/main" id="{32386D96-DF72-4275-B766-E00CBBFB0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4D16972B-6808-4BD0-8EEC-9D825D1CB1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65" r="14998"/>
          <a:stretch/>
        </p:blipFill>
        <p:spPr bwMode="auto">
          <a:xfrm>
            <a:off x="973534" y="435925"/>
            <a:ext cx="10235487" cy="5986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0114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B0234-9CFB-4508-9E36-72C09D7BA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SCOTUS Issue &amp; Holding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86446-1FB4-43A8-8860-9E2CC7B3E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0" i="0" dirty="0">
                <a:effectLst/>
                <a:latin typeface="+mn-lt"/>
                <a:cs typeface="Times New Roman" panose="02020603050405020304" pitchFamily="18" charset="0"/>
              </a:rPr>
              <a:t>Issue </a:t>
            </a:r>
          </a:p>
          <a:p>
            <a:pPr lvl="1"/>
            <a:r>
              <a:rPr lang="en-US" sz="2400" b="0" i="0" dirty="0">
                <a:effectLst/>
                <a:latin typeface="+mn-lt"/>
                <a:cs typeface="Times New Roman" panose="02020603050405020304" pitchFamily="18" charset="0"/>
              </a:rPr>
              <a:t>Can a bankruptcy debtor be held liable for another person’s fraud, even when they were not aware of the fraud?</a:t>
            </a:r>
          </a:p>
          <a:p>
            <a:r>
              <a:rPr lang="en-US" sz="2800" b="0" i="0" dirty="0">
                <a:effectLst/>
                <a:latin typeface="+mn-lt"/>
                <a:cs typeface="Times New Roman" panose="02020603050405020304" pitchFamily="18" charset="0"/>
              </a:rPr>
              <a:t>Holding </a:t>
            </a:r>
            <a:endParaRPr lang="en-US" sz="2800" dirty="0"/>
          </a:p>
          <a:p>
            <a:pPr lvl="1"/>
            <a:r>
              <a:rPr lang="en-US" sz="2400" dirty="0"/>
              <a:t>Yes, a debtor who is liable for her partner’s fraud cannot discharge that debt in bankruptcy, regardless of her own culpability.</a:t>
            </a:r>
          </a:p>
          <a:p>
            <a:pPr lvl="1"/>
            <a:r>
              <a:rPr lang="en-US" sz="2400" dirty="0"/>
              <a:t>Mrs. Bartenwerfer could not discharge her fraud/debt in bankruptcy, regardless of her culpability </a:t>
            </a:r>
          </a:p>
        </p:txBody>
      </p:sp>
    </p:spTree>
    <p:extLst>
      <p:ext uri="{BB962C8B-B14F-4D97-AF65-F5344CB8AC3E}">
        <p14:creationId xmlns:p14="http://schemas.microsoft.com/office/powerpoint/2010/main" val="1884786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FBEF7-B91D-4BC5-B9A4-F664C216F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Court’s Reasoning – Barrett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97499-05E7-41C0-A23A-B7CC6850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§523 (a) 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A discharge under section 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727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, 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1141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, 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1192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 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[1]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 1228(a), 1228(b), or 1328(b) of this title does not discharge an individual debtor from 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any debt—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(2)</a:t>
            </a:r>
            <a:r>
              <a:rPr lang="en-US" sz="2400" dirty="0">
                <a:solidFill>
                  <a:srgbClr val="FF0000"/>
                </a:solidFill>
              </a:rPr>
              <a:t>for money</a:t>
            </a:r>
            <a:r>
              <a:rPr lang="en-US" sz="2400" dirty="0"/>
              <a:t>, property, services, or an extension, renewal, or refinancing of credit, </a:t>
            </a:r>
            <a:r>
              <a:rPr lang="en-US" sz="2400" dirty="0">
                <a:solidFill>
                  <a:srgbClr val="FF0000"/>
                </a:solidFill>
              </a:rPr>
              <a:t>to the extent obtained by</a:t>
            </a:r>
            <a:r>
              <a:rPr lang="en-US" sz="2400" dirty="0"/>
              <a:t>—</a:t>
            </a:r>
          </a:p>
          <a:p>
            <a:pPr lvl="2"/>
            <a:r>
              <a:rPr lang="en-US" sz="1800" dirty="0"/>
              <a:t>(A)</a:t>
            </a:r>
            <a:r>
              <a:rPr lang="en-US" sz="1800" dirty="0">
                <a:solidFill>
                  <a:srgbClr val="FF0000"/>
                </a:solidFill>
              </a:rPr>
              <a:t>false pretenses</a:t>
            </a:r>
            <a:r>
              <a:rPr lang="en-US" sz="1800" dirty="0"/>
              <a:t>, a false representation, or actual fraud, other than a statement respecting the debtor’s or an insider’s financial condition;</a:t>
            </a:r>
          </a:p>
          <a:p>
            <a:r>
              <a:rPr lang="en-US" sz="2400" b="0" i="0" u="none" strike="noStrike" baseline="0" dirty="0">
                <a:latin typeface="+mn-lt"/>
              </a:rPr>
              <a:t>“Passive voice pulls the actor off the stage.”</a:t>
            </a:r>
          </a:p>
          <a:p>
            <a:r>
              <a:rPr lang="en-US" sz="2400" dirty="0">
                <a:latin typeface="+mn-lt"/>
              </a:rPr>
              <a:t>“The fraud of one partner, we explained, is the fraud of all because ‘[e]ach partner was the agent and representative of the firm with reference to all business within the scope of the partnership.’ 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10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9CF27-BAC6-46A8-9E52-03261347F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Concurrence by Sotomayor &amp; Jackson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74193-815F-467C-8FF3-50BE213BE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“This Court long ago confirmed that reading [referring to the Court’s reading of §523(a)(2)(A)] when it held that fraudulent debts obtained by partners are not dischargeable, </a:t>
            </a:r>
            <a:r>
              <a:rPr lang="en-US" sz="2800" i="1" dirty="0"/>
              <a:t>Strang v. </a:t>
            </a:r>
            <a:r>
              <a:rPr lang="en-US" sz="2800" i="1" dirty="0" err="1"/>
              <a:t>Bradner</a:t>
            </a:r>
            <a:r>
              <a:rPr lang="en-US" sz="2800" i="1" dirty="0"/>
              <a:t>, 114 U.S. 555, 559 – 561 (1885). </a:t>
            </a:r>
            <a:r>
              <a:rPr lang="en-US" sz="2800" dirty="0"/>
              <a:t>” </a:t>
            </a:r>
          </a:p>
          <a:p>
            <a:r>
              <a:rPr lang="en-US" sz="2800" dirty="0"/>
              <a:t>Pointed to agency relationship between the Mr. and Mrs. Bartenwerfer </a:t>
            </a:r>
          </a:p>
          <a:p>
            <a:pPr lvl="1"/>
            <a:r>
              <a:rPr lang="en-US" sz="2400" dirty="0"/>
              <a:t>Mrs. Bartenwerfer did not dispute relationship</a:t>
            </a:r>
          </a:p>
        </p:txBody>
      </p:sp>
    </p:spTree>
    <p:extLst>
      <p:ext uri="{BB962C8B-B14F-4D97-AF65-F5344CB8AC3E}">
        <p14:creationId xmlns:p14="http://schemas.microsoft.com/office/powerpoint/2010/main" val="2457193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1775</TotalTime>
  <Words>505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Century Gothic</vt:lpstr>
      <vt:lpstr>inherit</vt:lpstr>
      <vt:lpstr>Open Sans</vt:lpstr>
      <vt:lpstr>Segoe UI</vt:lpstr>
      <vt:lpstr>Wingdings 3</vt:lpstr>
      <vt:lpstr>Ion</vt:lpstr>
      <vt:lpstr>Bartenwerfer v. Buckley  598 US _ (2023) DOCKET NO. 21-908</vt:lpstr>
      <vt:lpstr>Background / Facts</vt:lpstr>
      <vt:lpstr>Posture </vt:lpstr>
      <vt:lpstr>PowerPoint Presentation</vt:lpstr>
      <vt:lpstr>SCOTUS Issue &amp; Holding</vt:lpstr>
      <vt:lpstr>Court’s Reasoning – Barrett </vt:lpstr>
      <vt:lpstr>Concurrence by Sotomayor &amp; Jackson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Ortiz</dc:creator>
  <cp:lastModifiedBy>Brian Ortiz</cp:lastModifiedBy>
  <cp:revision>18</cp:revision>
  <dcterms:created xsi:type="dcterms:W3CDTF">2023-03-20T15:56:12Z</dcterms:created>
  <dcterms:modified xsi:type="dcterms:W3CDTF">2023-03-31T18:40:27Z</dcterms:modified>
</cp:coreProperties>
</file>